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Lst>
  <p:sldSz cx="12192000" cy="6858000"/>
  <p:notesSz cx="6858000" cy="9144000"/>
  <p:custDataLst>
    <p:tags r:id="rId8"/>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5" d="100"/>
          <a:sy n="115" d="100"/>
        </p:scale>
        <p:origin x="372"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gs" Target="tags/tag1.xml"/><Relationship Id="rId7" Type="http://schemas.openxmlformats.org/officeDocument/2006/relationships/tableStyles" Target="tableStyles.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slide" Target="slides/slide2.xml"/><Relationship Id="rId3" Type="http://schemas.openxmlformats.org/officeDocument/2006/relationships/slide" Target="slides/slide1.xml"/><Relationship Id="rId2" Type="http://schemas.openxmlformats.org/officeDocument/2006/relationships/theme" Target="theme/theme1.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E4EAEAD8-EEC3-49B5-9A2C-EBFC30A9A8A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3340FFF-567F-4980-9909-66E06C6DD240}"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E4EAEAD8-EEC3-49B5-9A2C-EBFC30A9A8A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3340FFF-567F-4980-9909-66E06C6DD240}"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lstStyle/>
          <a:p>
            <a:fld id="{E4EAEAD8-EEC3-49B5-9A2C-EBFC30A9A8A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3340FFF-567F-4980-9909-66E06C6DD240}"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日期占位符 4"/>
          <p:cNvSpPr>
            <a:spLocks noGrp="1"/>
          </p:cNvSpPr>
          <p:nvPr>
            <p:ph type="dt" sz="half" idx="10"/>
          </p:nvPr>
        </p:nvSpPr>
        <p:spPr/>
        <p:txBody>
          <a:bodyPr/>
          <a:lstStyle/>
          <a:p>
            <a:fld id="{E4EAEAD8-EEC3-49B5-9A2C-EBFC30A9A8A0}"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A3340FFF-567F-4980-9909-66E06C6DD240}"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7" name="日期占位符 6"/>
          <p:cNvSpPr>
            <a:spLocks noGrp="1"/>
          </p:cNvSpPr>
          <p:nvPr>
            <p:ph type="dt" sz="half" idx="10"/>
          </p:nvPr>
        </p:nvSpPr>
        <p:spPr/>
        <p:txBody>
          <a:bodyPr/>
          <a:lstStyle/>
          <a:p>
            <a:fld id="{E4EAEAD8-EEC3-49B5-9A2C-EBFC30A9A8A0}"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A3340FFF-567F-4980-9909-66E06C6DD240}"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E4EAEAD8-EEC3-49B5-9A2C-EBFC30A9A8A0}"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A3340FFF-567F-4980-9909-66E06C6DD240}"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E4EAEAD8-EEC3-49B5-9A2C-EBFC30A9A8A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A3340FFF-567F-4980-9909-66E06C6DD240}"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E4EAEAD8-EEC3-49B5-9A2C-EBFC30A9A8A0}"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A3340FFF-567F-4980-9909-66E06C6DD240}"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E4EAEAD8-EEC3-49B5-9A2C-EBFC30A9A8A0}"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A3340FFF-567F-4980-9909-66E06C6DD240}"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E4EAEAD8-EEC3-49B5-9A2C-EBFC30A9A8A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3340FFF-567F-4980-9909-66E06C6DD240}"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E4EAEAD8-EEC3-49B5-9A2C-EBFC30A9A8A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3340FFF-567F-4980-9909-66E06C6DD240}"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4EAEAD8-EEC3-49B5-9A2C-EBFC30A9A8A0}"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3340FFF-567F-4980-9909-66E06C6DD240}"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2.png"/><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11"/>
          <p:cNvPicPr>
            <a:picLocks noChangeAspect="1"/>
          </p:cNvPicPr>
          <p:nvPr/>
        </p:nvPicPr>
        <p:blipFill>
          <a:blip r:embed="rId1"/>
          <a:stretch>
            <a:fillRect/>
          </a:stretch>
        </p:blipFill>
        <p:spPr>
          <a:xfrm>
            <a:off x="5900095" y="2337360"/>
            <a:ext cx="3982175" cy="2869662"/>
          </a:xfrm>
          <a:prstGeom prst="rect">
            <a:avLst/>
          </a:prstGeom>
        </p:spPr>
      </p:pic>
      <p:sp>
        <p:nvSpPr>
          <p:cNvPr id="5" name="文本框 4"/>
          <p:cNvSpPr txBox="1"/>
          <p:nvPr/>
        </p:nvSpPr>
        <p:spPr>
          <a:xfrm>
            <a:off x="897775" y="498807"/>
            <a:ext cx="10316094" cy="1753235"/>
          </a:xfrm>
          <a:prstGeom prst="rect">
            <a:avLst/>
          </a:prstGeom>
          <a:noFill/>
        </p:spPr>
        <p:txBody>
          <a:bodyPr wrap="square">
            <a:spAutoFit/>
          </a:bodyPr>
          <a:lstStyle>
            <a:defPPr>
              <a:defRPr lang="zh-CN"/>
            </a:defPPr>
            <a:lvl1pPr marL="285750" indent="-285750">
              <a:lnSpc>
                <a:spcPct val="150000"/>
              </a:lnSpc>
              <a:buFont typeface="Wingdings" panose="05000000000000000000" pitchFamily="2" charset="2"/>
              <a:buChar char="n"/>
              <a:defRPr>
                <a:latin typeface="微软雅黑" panose="020B0503020204020204" pitchFamily="34" charset="-122"/>
                <a:ea typeface="微软雅黑" panose="020B0503020204020204" pitchFamily="34" charset="-122"/>
              </a:defRPr>
            </a:lvl1pPr>
          </a:lstStyle>
          <a:p>
            <a:r>
              <a:rPr lang="zh-CN" altLang="en-US" dirty="0"/>
              <a:t>为适应王寨镇区的发展新形势新要求和公共服务和应急保障建设项目落地需求，并为下一层次规划的编制和规划管理提供依据，王寨镇组织编制</a:t>
            </a:r>
            <a:r>
              <a:rPr lang="en-US" altLang="zh-CN" dirty="0"/>
              <a:t>《</a:t>
            </a:r>
            <a:r>
              <a:rPr lang="zh-CN" altLang="en-US" dirty="0"/>
              <a:t>王寨镇</a:t>
            </a:r>
            <a:r>
              <a:rPr lang="en-US" altLang="zh-CN" dirty="0"/>
              <a:t>B-02</a:t>
            </a:r>
            <a:r>
              <a:rPr lang="zh-CN" altLang="en-US" dirty="0"/>
              <a:t>街坊控制性详细规划</a:t>
            </a:r>
            <a:r>
              <a:rPr lang="en-US" altLang="zh-CN" dirty="0"/>
              <a:t>》</a:t>
            </a:r>
            <a:r>
              <a:rPr lang="zh-CN" altLang="en-US" dirty="0"/>
              <a:t>（以下简称</a:t>
            </a:r>
            <a:r>
              <a:rPr lang="en-US" altLang="zh-CN" dirty="0"/>
              <a:t>《</a:t>
            </a:r>
            <a:r>
              <a:rPr lang="zh-CN" altLang="en-US" dirty="0"/>
              <a:t>规划</a:t>
            </a:r>
            <a:r>
              <a:rPr lang="en-US" altLang="zh-CN" dirty="0"/>
              <a:t>》</a:t>
            </a:r>
            <a:r>
              <a:rPr lang="zh-CN" altLang="en-US" dirty="0"/>
              <a:t>）。为充分征求公众意见，现将</a:t>
            </a:r>
            <a:r>
              <a:rPr lang="en-US" altLang="zh-CN" dirty="0"/>
              <a:t>《</a:t>
            </a:r>
            <a:r>
              <a:rPr lang="zh-CN" altLang="en-US" dirty="0"/>
              <a:t>王寨镇</a:t>
            </a:r>
            <a:r>
              <a:rPr lang="en-US" altLang="zh-CN" dirty="0"/>
              <a:t>B-02</a:t>
            </a:r>
            <a:r>
              <a:rPr lang="zh-CN" altLang="en-US" dirty="0"/>
              <a:t>街坊控制性详细规划</a:t>
            </a:r>
            <a:r>
              <a:rPr lang="en-US" altLang="zh-CN" dirty="0"/>
              <a:t>》</a:t>
            </a:r>
            <a:r>
              <a:rPr lang="zh-CN" altLang="en-US" dirty="0"/>
              <a:t>进行公示。</a:t>
            </a:r>
            <a:endParaRPr lang="en-US" altLang="zh-CN" dirty="0"/>
          </a:p>
          <a:p>
            <a:r>
              <a:rPr lang="zh-CN" altLang="en-US" dirty="0"/>
              <a:t>公示时间自</a:t>
            </a:r>
            <a:r>
              <a:rPr lang="en-US" altLang="zh-CN" dirty="0"/>
              <a:t>2023</a:t>
            </a:r>
            <a:r>
              <a:rPr lang="zh-CN" altLang="en-US" dirty="0"/>
              <a:t>年</a:t>
            </a:r>
            <a:r>
              <a:rPr lang="en-US" altLang="zh-CN" dirty="0"/>
              <a:t>8</a:t>
            </a:r>
            <a:r>
              <a:rPr lang="zh-CN" altLang="en-US" dirty="0"/>
              <a:t>月</a:t>
            </a:r>
            <a:r>
              <a:rPr lang="en-US" altLang="zh-CN" dirty="0"/>
              <a:t>3</a:t>
            </a:r>
            <a:r>
              <a:rPr lang="zh-CN" altLang="en-US" dirty="0"/>
              <a:t>日起至</a:t>
            </a:r>
            <a:r>
              <a:rPr lang="en-US" altLang="zh-CN" dirty="0"/>
              <a:t>2023</a:t>
            </a:r>
            <a:r>
              <a:rPr lang="zh-CN" altLang="en-US" dirty="0"/>
              <a:t>年</a:t>
            </a:r>
            <a:r>
              <a:rPr lang="en-US" altLang="zh-CN" dirty="0"/>
              <a:t>9</a:t>
            </a:r>
            <a:r>
              <a:rPr lang="zh-CN" altLang="en-US" dirty="0"/>
              <a:t>月</a:t>
            </a:r>
            <a:r>
              <a:rPr lang="en-US" altLang="zh-CN" dirty="0"/>
              <a:t>4</a:t>
            </a:r>
            <a:r>
              <a:rPr lang="zh-CN" altLang="en-US" dirty="0"/>
              <a:t>日止。</a:t>
            </a:r>
            <a:endParaRPr lang="en-US" altLang="zh-CN" dirty="0"/>
          </a:p>
        </p:txBody>
      </p:sp>
      <p:grpSp>
        <p:nvGrpSpPr>
          <p:cNvPr id="8" name="组合 7"/>
          <p:cNvGrpSpPr/>
          <p:nvPr/>
        </p:nvGrpSpPr>
        <p:grpSpPr>
          <a:xfrm>
            <a:off x="9313436" y="4395340"/>
            <a:ext cx="2492656" cy="1826726"/>
            <a:chOff x="7989851" y="3629361"/>
            <a:chExt cx="3958896" cy="2901250"/>
          </a:xfrm>
        </p:grpSpPr>
        <p:pic>
          <p:nvPicPr>
            <p:cNvPr id="9" name="图片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89851" y="3629361"/>
              <a:ext cx="3958896" cy="2901250"/>
            </a:xfrm>
            <a:prstGeom prst="rect">
              <a:avLst/>
            </a:prstGeom>
          </p:spPr>
        </p:pic>
        <p:sp>
          <p:nvSpPr>
            <p:cNvPr id="10" name="矩形 9"/>
            <p:cNvSpPr/>
            <p:nvPr/>
          </p:nvSpPr>
          <p:spPr>
            <a:xfrm>
              <a:off x="9673283" y="5019798"/>
              <a:ext cx="289641" cy="213671"/>
            </a:xfrm>
            <a:prstGeom prst="rect">
              <a:avLst/>
            </a:pr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11" name="直接箭头连接符 10"/>
          <p:cNvCxnSpPr>
            <a:stCxn id="10" idx="1"/>
          </p:cNvCxnSpPr>
          <p:nvPr/>
        </p:nvCxnSpPr>
        <p:spPr>
          <a:xfrm flipH="1" flipV="1">
            <a:off x="8865286" y="3839995"/>
            <a:ext cx="1508096" cy="149808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14" name="文本框 13"/>
          <p:cNvSpPr txBox="1"/>
          <p:nvPr/>
        </p:nvSpPr>
        <p:spPr>
          <a:xfrm>
            <a:off x="897776" y="2503991"/>
            <a:ext cx="4987636" cy="2536400"/>
          </a:xfrm>
          <a:prstGeom prst="rect">
            <a:avLst/>
          </a:prstGeom>
          <a:noFill/>
        </p:spPr>
        <p:txBody>
          <a:bodyPr wrap="square">
            <a:spAutoFit/>
          </a:bodyPr>
          <a:lstStyle/>
          <a:p>
            <a:pPr marL="285750" indent="-285750">
              <a:lnSpc>
                <a:spcPct val="150000"/>
              </a:lnSpc>
              <a:buFont typeface="Arial" panose="020B0604020202020204" pitchFamily="34" charset="0"/>
              <a:buChar char="•"/>
            </a:pPr>
            <a:r>
              <a:rPr lang="zh-CN" altLang="en-US" sz="1800" dirty="0">
                <a:latin typeface="微软雅黑" panose="020B0503020204020204" pitchFamily="34" charset="-122"/>
                <a:ea typeface="微软雅黑" panose="020B0503020204020204" pitchFamily="34" charset="-122"/>
              </a:rPr>
              <a:t>项目区位：</a:t>
            </a:r>
            <a:r>
              <a:rPr lang="en-US" altLang="zh-CN" sz="1800" dirty="0">
                <a:latin typeface="微软雅黑" panose="020B0503020204020204" pitchFamily="34" charset="-122"/>
                <a:ea typeface="微软雅黑" panose="020B0503020204020204" pitchFamily="34" charset="-122"/>
              </a:rPr>
              <a:t>B-02</a:t>
            </a:r>
            <a:r>
              <a:rPr lang="zh-CN" altLang="en-US" sz="1800" dirty="0">
                <a:latin typeface="微软雅黑" panose="020B0503020204020204" pitchFamily="34" charset="-122"/>
                <a:ea typeface="微软雅黑" panose="020B0503020204020204" pitchFamily="34" charset="-122"/>
              </a:rPr>
              <a:t>街坊位于萧县王寨镇区中部</a:t>
            </a:r>
            <a:r>
              <a:rPr lang="en-US" altLang="zh-CN" sz="1800" dirty="0">
                <a:latin typeface="微软雅黑" panose="020B0503020204020204" pitchFamily="34" charset="-122"/>
                <a:ea typeface="微软雅黑" panose="020B0503020204020204" pitchFamily="34" charset="-122"/>
              </a:rPr>
              <a:t>B</a:t>
            </a:r>
            <a:r>
              <a:rPr lang="zh-CN" altLang="en-US" sz="1800" dirty="0">
                <a:latin typeface="微软雅黑" panose="020B0503020204020204" pitchFamily="34" charset="-122"/>
                <a:ea typeface="微软雅黑" panose="020B0503020204020204" pitchFamily="34" charset="-122"/>
              </a:rPr>
              <a:t>单元东北部，利民路和王寨路交口西南。</a:t>
            </a:r>
            <a:endParaRPr lang="zh-CN" altLang="en-US" sz="1800" dirty="0">
              <a:latin typeface="微软雅黑" panose="020B0503020204020204" pitchFamily="34" charset="-122"/>
              <a:ea typeface="微软雅黑" panose="020B0503020204020204" pitchFamily="34" charset="-122"/>
            </a:endParaRPr>
          </a:p>
          <a:p>
            <a:pPr marL="285750" indent="-285750">
              <a:lnSpc>
                <a:spcPct val="150000"/>
              </a:lnSpc>
              <a:buFont typeface="Arial" panose="020B0604020202020204" pitchFamily="34" charset="0"/>
              <a:buChar char="•"/>
            </a:pPr>
            <a:r>
              <a:rPr lang="zh-CN" altLang="en-US" sz="1800" dirty="0">
                <a:latin typeface="微软雅黑" panose="020B0503020204020204" pitchFamily="34" charset="-122"/>
                <a:ea typeface="微软雅黑" panose="020B0503020204020204" pitchFamily="34" charset="-122"/>
              </a:rPr>
              <a:t>规划范围：东至王寨路，西至和平路（规划道路），南至昌盛路（扩建），北至利民路（规划道路）。</a:t>
            </a:r>
            <a:endParaRPr lang="zh-CN" altLang="en-US" sz="1800" dirty="0">
              <a:latin typeface="微软雅黑" panose="020B0503020204020204" pitchFamily="34" charset="-122"/>
              <a:ea typeface="微软雅黑" panose="020B0503020204020204" pitchFamily="34" charset="-122"/>
            </a:endParaRPr>
          </a:p>
          <a:p>
            <a:pPr marL="285750" indent="-285750">
              <a:lnSpc>
                <a:spcPct val="150000"/>
              </a:lnSpc>
              <a:buFont typeface="Arial" panose="020B0604020202020204" pitchFamily="34" charset="0"/>
              <a:buChar char="•"/>
            </a:pPr>
            <a:r>
              <a:rPr lang="zh-CN" altLang="en-US" sz="1800" dirty="0">
                <a:latin typeface="微软雅黑" panose="020B0503020204020204" pitchFamily="34" charset="-122"/>
                <a:ea typeface="微软雅黑" panose="020B0503020204020204" pitchFamily="34" charset="-122"/>
              </a:rPr>
              <a:t>用地面积：</a:t>
            </a:r>
            <a:r>
              <a:rPr lang="en-US" altLang="zh-CN" sz="1800" dirty="0">
                <a:latin typeface="微软雅黑" panose="020B0503020204020204" pitchFamily="34" charset="-122"/>
                <a:ea typeface="微软雅黑" panose="020B0503020204020204" pitchFamily="34" charset="-122"/>
              </a:rPr>
              <a:t>6.9534</a:t>
            </a:r>
            <a:r>
              <a:rPr lang="zh-CN" altLang="en-US" sz="1800" dirty="0">
                <a:latin typeface="微软雅黑" panose="020B0503020204020204" pitchFamily="34" charset="-122"/>
                <a:ea typeface="微软雅黑" panose="020B0503020204020204" pitchFamily="34" charset="-122"/>
              </a:rPr>
              <a:t>公顷。</a:t>
            </a:r>
            <a:endParaRPr lang="zh-CN" altLang="en-US" sz="1800" dirty="0">
              <a:latin typeface="微软雅黑" panose="020B0503020204020204" pitchFamily="34" charset="-122"/>
              <a:ea typeface="微软雅黑" panose="020B0503020204020204" pitchFamily="34" charset="-122"/>
            </a:endParaRPr>
          </a:p>
        </p:txBody>
      </p:sp>
      <p:sp>
        <p:nvSpPr>
          <p:cNvPr id="23" name="任意多边形: 形状 22"/>
          <p:cNvSpPr/>
          <p:nvPr/>
        </p:nvSpPr>
        <p:spPr>
          <a:xfrm>
            <a:off x="7137059" y="3142729"/>
            <a:ext cx="1628514" cy="1057275"/>
          </a:xfrm>
          <a:custGeom>
            <a:avLst/>
            <a:gdLst>
              <a:gd name="connsiteX0" fmla="*/ 215900 w 2413000"/>
              <a:gd name="connsiteY0" fmla="*/ 88900 h 1625600"/>
              <a:gd name="connsiteX1" fmla="*/ 352425 w 2413000"/>
              <a:gd name="connsiteY1" fmla="*/ 0 h 1625600"/>
              <a:gd name="connsiteX2" fmla="*/ 2298700 w 2413000"/>
              <a:gd name="connsiteY2" fmla="*/ 3175 h 1625600"/>
              <a:gd name="connsiteX3" fmla="*/ 2413000 w 2413000"/>
              <a:gd name="connsiteY3" fmla="*/ 120650 h 1625600"/>
              <a:gd name="connsiteX4" fmla="*/ 2263775 w 2413000"/>
              <a:gd name="connsiteY4" fmla="*/ 1524000 h 1625600"/>
              <a:gd name="connsiteX5" fmla="*/ 2171700 w 2413000"/>
              <a:gd name="connsiteY5" fmla="*/ 1625600 h 1625600"/>
              <a:gd name="connsiteX6" fmla="*/ 92075 w 2413000"/>
              <a:gd name="connsiteY6" fmla="*/ 1625600 h 1625600"/>
              <a:gd name="connsiteX7" fmla="*/ 0 w 2413000"/>
              <a:gd name="connsiteY7" fmla="*/ 1508125 h 1625600"/>
              <a:gd name="connsiteX8" fmla="*/ 215900 w 2413000"/>
              <a:gd name="connsiteY8" fmla="*/ 88900 h 1625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13000" h="1625600">
                <a:moveTo>
                  <a:pt x="215900" y="88900"/>
                </a:moveTo>
                <a:lnTo>
                  <a:pt x="352425" y="0"/>
                </a:lnTo>
                <a:lnTo>
                  <a:pt x="2298700" y="3175"/>
                </a:lnTo>
                <a:lnTo>
                  <a:pt x="2413000" y="120650"/>
                </a:lnTo>
                <a:lnTo>
                  <a:pt x="2263775" y="1524000"/>
                </a:lnTo>
                <a:lnTo>
                  <a:pt x="2171700" y="1625600"/>
                </a:lnTo>
                <a:lnTo>
                  <a:pt x="92075" y="1625600"/>
                </a:lnTo>
                <a:lnTo>
                  <a:pt x="0" y="1508125"/>
                </a:lnTo>
                <a:lnTo>
                  <a:pt x="215900" y="88900"/>
                </a:lnTo>
                <a:close/>
              </a:path>
            </a:pathLst>
          </a:custGeom>
          <a:noFill/>
          <a:ln w="28575">
            <a:solidFill>
              <a:schemeClr val="tx1">
                <a:lumMod val="85000"/>
                <a:lumOff val="15000"/>
              </a:schemeClr>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FF0000"/>
              </a:solidFill>
            </a:endParaRPr>
          </a:p>
        </p:txBody>
      </p:sp>
      <p:grpSp>
        <p:nvGrpSpPr>
          <p:cNvPr id="27" name="组合 26"/>
          <p:cNvGrpSpPr/>
          <p:nvPr/>
        </p:nvGrpSpPr>
        <p:grpSpPr>
          <a:xfrm>
            <a:off x="8522758" y="2606636"/>
            <a:ext cx="546619" cy="2070761"/>
            <a:chOff x="4071232" y="3220441"/>
            <a:chExt cx="632952" cy="2397816"/>
          </a:xfrm>
        </p:grpSpPr>
        <p:sp>
          <p:nvSpPr>
            <p:cNvPr id="24" name="文本框 23"/>
            <p:cNvSpPr txBox="1"/>
            <p:nvPr/>
          </p:nvSpPr>
          <p:spPr>
            <a:xfrm>
              <a:off x="4071232" y="5297509"/>
              <a:ext cx="455063" cy="320748"/>
            </a:xfrm>
            <a:prstGeom prst="rect">
              <a:avLst/>
            </a:prstGeom>
            <a:noFill/>
          </p:spPr>
          <p:txBody>
            <a:bodyPr wrap="square">
              <a:spAutoFit/>
            </a:bodyPr>
            <a:lstStyle/>
            <a:p>
              <a:r>
                <a:rPr lang="zh-CN" altLang="en-US" sz="1200" dirty="0">
                  <a:latin typeface="微软雅黑" panose="020B0503020204020204" pitchFamily="34" charset="-122"/>
                  <a:ea typeface="微软雅黑" panose="020B0503020204020204" pitchFamily="34" charset="-122"/>
                </a:rPr>
                <a:t>路</a:t>
              </a:r>
              <a:endParaRPr lang="zh-CN" altLang="en-US" sz="1200" dirty="0"/>
            </a:p>
          </p:txBody>
        </p:sp>
        <p:sp>
          <p:nvSpPr>
            <p:cNvPr id="25" name="文本框 24"/>
            <p:cNvSpPr txBox="1"/>
            <p:nvPr/>
          </p:nvSpPr>
          <p:spPr>
            <a:xfrm>
              <a:off x="4348407" y="3220441"/>
              <a:ext cx="355777" cy="320748"/>
            </a:xfrm>
            <a:prstGeom prst="rect">
              <a:avLst/>
            </a:prstGeom>
            <a:noFill/>
          </p:spPr>
          <p:txBody>
            <a:bodyPr wrap="square">
              <a:spAutoFit/>
            </a:bodyPr>
            <a:lstStyle/>
            <a:p>
              <a:r>
                <a:rPr lang="zh-CN" altLang="en-US" sz="1200" dirty="0">
                  <a:latin typeface="微软雅黑" panose="020B0503020204020204" pitchFamily="34" charset="-122"/>
                  <a:ea typeface="微软雅黑" panose="020B0503020204020204" pitchFamily="34" charset="-122"/>
                </a:rPr>
                <a:t>王</a:t>
              </a:r>
              <a:endParaRPr lang="zh-CN" altLang="en-US" sz="1200" dirty="0"/>
            </a:p>
          </p:txBody>
        </p:sp>
        <p:sp>
          <p:nvSpPr>
            <p:cNvPr id="26" name="文本框 25"/>
            <p:cNvSpPr txBox="1"/>
            <p:nvPr/>
          </p:nvSpPr>
          <p:spPr>
            <a:xfrm>
              <a:off x="4216025" y="4309277"/>
              <a:ext cx="355777" cy="320748"/>
            </a:xfrm>
            <a:prstGeom prst="rect">
              <a:avLst/>
            </a:prstGeom>
            <a:noFill/>
          </p:spPr>
          <p:txBody>
            <a:bodyPr wrap="square">
              <a:spAutoFit/>
            </a:bodyPr>
            <a:lstStyle/>
            <a:p>
              <a:r>
                <a:rPr lang="zh-CN" altLang="en-US" sz="1200" dirty="0">
                  <a:latin typeface="微软雅黑" panose="020B0503020204020204" pitchFamily="34" charset="-122"/>
                  <a:ea typeface="微软雅黑" panose="020B0503020204020204" pitchFamily="34" charset="-122"/>
                </a:rPr>
                <a:t>寨</a:t>
              </a:r>
              <a:endParaRPr lang="zh-CN" altLang="en-US" sz="1200" dirty="0"/>
            </a:p>
          </p:txBody>
        </p:sp>
      </p:grpSp>
      <p:sp>
        <p:nvSpPr>
          <p:cNvPr id="28" name="文本框 27"/>
          <p:cNvSpPr txBox="1"/>
          <p:nvPr/>
        </p:nvSpPr>
        <p:spPr>
          <a:xfrm>
            <a:off x="8161391" y="3409108"/>
            <a:ext cx="703895" cy="430887"/>
          </a:xfrm>
          <a:prstGeom prst="rect">
            <a:avLst/>
          </a:prstGeom>
          <a:noFill/>
        </p:spPr>
        <p:txBody>
          <a:bodyPr wrap="square">
            <a:spAutoFit/>
          </a:bodyPr>
          <a:lstStyle/>
          <a:p>
            <a:pPr algn="ctr"/>
            <a:r>
              <a:rPr lang="zh-CN" altLang="en-US" sz="1050" dirty="0"/>
              <a:t>王寨镇政府</a:t>
            </a:r>
            <a:endParaRPr lang="zh-CN" altLang="en-US" sz="105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369550" y="87676"/>
            <a:ext cx="9452900" cy="6682648"/>
          </a:xfrm>
          <a:prstGeom prst="rect">
            <a:avLst/>
          </a:prstGeom>
        </p:spPr>
      </p:pic>
    </p:spTree>
  </p:cSld>
  <p:clrMapOvr>
    <a:masterClrMapping/>
  </p:clrMapOvr>
</p:sld>
</file>

<file path=ppt/tags/tag1.xml><?xml version="1.0" encoding="utf-8"?>
<p:tagLst xmlns:p="http://schemas.openxmlformats.org/presentationml/2006/main">
  <p:tag name="COMMONDATA" val="eyJoZGlkIjoiZGU4YWRmZGUyMDcxMmE2Njc2NWE0ZWUyMDVkZThjMGYifQ=="/>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261</Words>
  <Application>WPS 演示</Application>
  <PresentationFormat>宽屏</PresentationFormat>
  <Paragraphs>15</Paragraphs>
  <Slides>2</Slides>
  <Notes>0</Notes>
  <HiddenSlides>0</HiddenSlides>
  <MMClips>0</MMClips>
  <ScaleCrop>false</ScaleCrop>
  <HeadingPairs>
    <vt:vector size="6" baseType="variant">
      <vt:variant>
        <vt:lpstr>已用的字体</vt:lpstr>
      </vt:variant>
      <vt:variant>
        <vt:i4>8</vt:i4>
      </vt:variant>
      <vt:variant>
        <vt:lpstr>主题</vt:lpstr>
      </vt:variant>
      <vt:variant>
        <vt:i4>1</vt:i4>
      </vt:variant>
      <vt:variant>
        <vt:lpstr>幻灯片标题</vt:lpstr>
      </vt:variant>
      <vt:variant>
        <vt:i4>2</vt:i4>
      </vt:variant>
    </vt:vector>
  </HeadingPairs>
  <TitlesOfParts>
    <vt:vector size="11" baseType="lpstr">
      <vt:lpstr>Arial</vt:lpstr>
      <vt:lpstr>宋体</vt:lpstr>
      <vt:lpstr>Wingdings</vt:lpstr>
      <vt:lpstr>微软雅黑</vt:lpstr>
      <vt:lpstr>等线</vt:lpstr>
      <vt:lpstr>Arial Unicode MS</vt:lpstr>
      <vt:lpstr>等线 Light</vt:lpstr>
      <vt:lpstr>Calibri</vt:lpstr>
      <vt:lpstr>Office 主题​​</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lifecanfly</dc:creator>
  <cp:lastModifiedBy>孙大圣</cp:lastModifiedBy>
  <cp:revision>15</cp:revision>
  <dcterms:created xsi:type="dcterms:W3CDTF">2023-08-01T09:44:00Z</dcterms:created>
  <dcterms:modified xsi:type="dcterms:W3CDTF">2023-08-03T03:25:55Z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E9D20E7040DF4FDDBFE830793433BACC_13</vt:lpwstr>
  </property>
  <property fmtid="{D5CDD505-2E9C-101B-9397-08002B2CF9AE}" pid="3" name="KSOProductBuildVer">
    <vt:lpwstr>2052-12.1.0.15120</vt:lpwstr>
  </property>
</Properties>
</file>